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8" r:id="rId3"/>
    <p:sldId id="269" r:id="rId4"/>
    <p:sldId id="270" r:id="rId5"/>
    <p:sldId id="272" r:id="rId6"/>
    <p:sldId id="271" r:id="rId7"/>
    <p:sldId id="273" r:id="rId8"/>
    <p:sldId id="274" r:id="rId9"/>
    <p:sldId id="275" r:id="rId10"/>
    <p:sldId id="276" r:id="rId11"/>
    <p:sldId id="277" r:id="rId12"/>
    <p:sldId id="278"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188A5-2E58-44C8-8332-83769A3A1465}" v="2" dt="2024-12-13T23:51:52.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487" autoAdjust="0"/>
  </p:normalViewPr>
  <p:slideViewPr>
    <p:cSldViewPr snapToGrid="0">
      <p:cViewPr varScale="1">
        <p:scale>
          <a:sx n="52" d="100"/>
          <a:sy n="52" d="100"/>
        </p:scale>
        <p:origin x="955" y="4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ean wallker" userId="c1930459478d1b81" providerId="LiveId" clId="{F85188A5-2E58-44C8-8332-83769A3A1465}"/>
    <pc:docChg chg="custSel addSld modSld sldOrd">
      <pc:chgData name="lesean wallker" userId="c1930459478d1b81" providerId="LiveId" clId="{F85188A5-2E58-44C8-8332-83769A3A1465}" dt="2024-12-13T23:54:15.270" v="39" actId="21"/>
      <pc:docMkLst>
        <pc:docMk/>
      </pc:docMkLst>
      <pc:sldChg chg="addSp delSp modSp new mod ord setBg">
        <pc:chgData name="lesean wallker" userId="c1930459478d1b81" providerId="LiveId" clId="{F85188A5-2E58-44C8-8332-83769A3A1465}" dt="2024-12-13T23:54:15.270" v="39" actId="21"/>
        <pc:sldMkLst>
          <pc:docMk/>
          <pc:sldMk cId="574609052" sldId="280"/>
        </pc:sldMkLst>
        <pc:spChg chg="mod">
          <ac:chgData name="lesean wallker" userId="c1930459478d1b81" providerId="LiveId" clId="{F85188A5-2E58-44C8-8332-83769A3A1465}" dt="2024-12-13T23:53:07.855" v="29" actId="255"/>
          <ac:spMkLst>
            <pc:docMk/>
            <pc:sldMk cId="574609052" sldId="280"/>
            <ac:spMk id="2" creationId="{8911B1F0-2FA8-8CD3-A2A0-3C3D029906E1}"/>
          </ac:spMkLst>
        </pc:spChg>
        <pc:spChg chg="del">
          <ac:chgData name="lesean wallker" userId="c1930459478d1b81" providerId="LiveId" clId="{F85188A5-2E58-44C8-8332-83769A3A1465}" dt="2024-12-13T23:50:37.156" v="21" actId="21"/>
          <ac:spMkLst>
            <pc:docMk/>
            <pc:sldMk cId="574609052" sldId="280"/>
            <ac:spMk id="3" creationId="{5AAF277B-8356-35E6-C5C1-A5A1A103605A}"/>
          </ac:spMkLst>
        </pc:spChg>
        <pc:spChg chg="add del mod">
          <ac:chgData name="lesean wallker" userId="c1930459478d1b81" providerId="LiveId" clId="{F85188A5-2E58-44C8-8332-83769A3A1465}" dt="2024-12-13T23:54:15.270" v="39" actId="21"/>
          <ac:spMkLst>
            <pc:docMk/>
            <pc:sldMk cId="574609052" sldId="280"/>
            <ac:spMk id="6" creationId="{E3BE9C91-3015-DFBD-EBCE-A2275A788628}"/>
          </ac:spMkLst>
        </pc:spChg>
        <pc:grpChg chg="add">
          <ac:chgData name="lesean wallker" userId="c1930459478d1b81" providerId="LiveId" clId="{F85188A5-2E58-44C8-8332-83769A3A1465}" dt="2024-12-13T23:52:00.464" v="25" actId="26606"/>
          <ac:grpSpMkLst>
            <pc:docMk/>
            <pc:sldMk cId="574609052" sldId="280"/>
            <ac:grpSpMk id="11" creationId="{1095953A-7DC0-3F46-6E96-31FBC9B1A097}"/>
          </ac:grpSpMkLst>
        </pc:grpChg>
        <pc:picChg chg="add mod">
          <ac:chgData name="lesean wallker" userId="c1930459478d1b81" providerId="LiveId" clId="{F85188A5-2E58-44C8-8332-83769A3A1465}" dt="2024-12-13T23:53:44.390" v="36" actId="1076"/>
          <ac:picMkLst>
            <pc:docMk/>
            <pc:sldMk cId="574609052" sldId="280"/>
            <ac:picMk id="5" creationId="{4688EA8B-9036-BDF1-6A1B-57B72CEAFF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12/13/2024</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effectLst>
                  <a:outerShdw blurRad="38100" dist="38100" dir="2700000" algn="tl">
                    <a:srgbClr val="000000">
                      <a:alpha val="43137"/>
                    </a:srgbClr>
                  </a:outerShdw>
                </a:effectLst>
              </a:rPr>
              <a:t>This is my Presentation on How to Build : A Gaming PC Step-by-Step I hope you enjoy!!!</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399076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Motherboard, or CPU, the Graphics card will be your most expensive purchase but will also tie into the peak performance of your games and content. If you want 4K graphics, then need to make sure you get  a 4K graphics card that works with your build.</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336777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PC build without the proper power source to keep you gaming into the night.</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99130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Unless you get a wi-fi card for your build, you will just have to watch your friends' game while you sit on the sidelines.</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99143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7030A0"/>
                </a:solidFill>
              </a:rPr>
              <a:t>Step 1 - Preparing the Case            </a:t>
            </a:r>
          </a:p>
          <a:p>
            <a:pPr lvl="1" algn="l">
              <a:buFont typeface="Arial" panose="020B0604020202020204" pitchFamily="34" charset="0"/>
              <a:buChar char="•"/>
            </a:pPr>
            <a:r>
              <a:rPr lang="en-US" b="1" dirty="0">
                <a:solidFill>
                  <a:srgbClr val="7030A0"/>
                </a:solidFill>
              </a:rPr>
              <a:t>Open the case</a:t>
            </a:r>
            <a:endParaRPr lang="en-US" dirty="0">
              <a:solidFill>
                <a:srgbClr val="7030A0"/>
              </a:solidFill>
            </a:endParaRPr>
          </a:p>
          <a:p>
            <a:pPr lvl="1" algn="l">
              <a:buFont typeface="Arial" panose="020B0604020202020204" pitchFamily="34" charset="0"/>
              <a:buChar char="•"/>
            </a:pPr>
            <a:r>
              <a:rPr lang="en-US" b="1" dirty="0">
                <a:solidFill>
                  <a:srgbClr val="7030A0"/>
                </a:solidFill>
              </a:rPr>
              <a:t>Install standoffs</a:t>
            </a:r>
            <a:endParaRPr lang="en-US" dirty="0">
              <a:solidFill>
                <a:srgbClr val="7030A0"/>
              </a:solidFill>
            </a:endParaRPr>
          </a:p>
          <a:p>
            <a:r>
              <a:rPr lang="en-US" b="1" dirty="0">
                <a:solidFill>
                  <a:srgbClr val="00B050"/>
                </a:solidFill>
              </a:rPr>
              <a:t>Step 2 - Installing the Motherboard</a:t>
            </a:r>
          </a:p>
          <a:p>
            <a:pPr lvl="1">
              <a:buFont typeface="Arial" panose="020B0604020202020204" pitchFamily="34" charset="0"/>
              <a:buChar char="•"/>
            </a:pPr>
            <a:r>
              <a:rPr lang="en-US" b="1" dirty="0">
                <a:solidFill>
                  <a:srgbClr val="00B050"/>
                </a:solidFill>
              </a:rPr>
              <a:t>Align the motherboard with standoffs</a:t>
            </a:r>
            <a:endParaRPr lang="en-US" dirty="0">
              <a:solidFill>
                <a:srgbClr val="00B050"/>
              </a:solidFill>
            </a:endParaRPr>
          </a:p>
          <a:p>
            <a:pPr lvl="1">
              <a:buFont typeface="Arial" panose="020B0604020202020204" pitchFamily="34" charset="0"/>
              <a:buChar char="•"/>
            </a:pPr>
            <a:r>
              <a:rPr lang="en-US" b="1" dirty="0">
                <a:solidFill>
                  <a:srgbClr val="00B050"/>
                </a:solidFill>
              </a:rPr>
              <a:t>Secure the motherboard with screws</a:t>
            </a:r>
          </a:p>
          <a:p>
            <a:pPr>
              <a:buFont typeface="Arial" panose="020B0604020202020204" pitchFamily="34" charset="0"/>
              <a:buChar char="•"/>
            </a:pPr>
            <a:r>
              <a:rPr lang="en-US" b="1" dirty="0"/>
              <a:t>Step 3 - Installing the CPU</a:t>
            </a:r>
          </a:p>
          <a:p>
            <a:pPr lvl="1">
              <a:buFont typeface="Arial" panose="020B0604020202020204" pitchFamily="34" charset="0"/>
              <a:buChar char="•"/>
            </a:pPr>
            <a:r>
              <a:rPr lang="en-US" b="1" dirty="0"/>
              <a:t>Open the CPU socket</a:t>
            </a:r>
            <a:endParaRPr lang="en-US" dirty="0"/>
          </a:p>
          <a:p>
            <a:pPr lvl="1">
              <a:buFont typeface="Arial" panose="020B0604020202020204" pitchFamily="34" charset="0"/>
              <a:buChar char="•"/>
            </a:pPr>
            <a:r>
              <a:rPr lang="en-US" b="1" dirty="0"/>
              <a:t>Place the CPU</a:t>
            </a:r>
            <a:endParaRPr lang="en-US" dirty="0"/>
          </a:p>
          <a:p>
            <a:pPr lvl="1">
              <a:buFont typeface="Arial" panose="020B0604020202020204" pitchFamily="34" charset="0"/>
              <a:buChar char="•"/>
            </a:pPr>
            <a:r>
              <a:rPr lang="en-US" b="1" dirty="0"/>
              <a:t>Secure the CPU</a:t>
            </a:r>
            <a:endParaRPr lang="en-US" b="0" dirty="0"/>
          </a:p>
          <a:p>
            <a:pPr>
              <a:buFont typeface="Arial" panose="020B0604020202020204" pitchFamily="34" charset="0"/>
              <a:buNone/>
            </a:pPr>
            <a:r>
              <a:rPr lang="en-US" b="1" dirty="0"/>
              <a:t>Step 4 - Installing the RAM</a:t>
            </a:r>
          </a:p>
          <a:p>
            <a:pPr lvl="1">
              <a:buFont typeface="Arial" panose="020B0604020202020204" pitchFamily="34" charset="0"/>
              <a:buChar char="•"/>
            </a:pPr>
            <a:r>
              <a:rPr lang="en-US" b="1" dirty="0"/>
              <a:t>Open the RAM slots</a:t>
            </a:r>
            <a:endParaRPr lang="en-US" dirty="0"/>
          </a:p>
          <a:p>
            <a:pPr lvl="1">
              <a:buFont typeface="Arial" panose="020B0604020202020204" pitchFamily="34" charset="0"/>
              <a:buChar char="•"/>
            </a:pPr>
            <a:r>
              <a:rPr lang="en-US" b="1" dirty="0"/>
              <a:t>Insert the RAM sticks</a:t>
            </a:r>
            <a:endParaRPr lang="en-US" dirty="0"/>
          </a:p>
          <a:p>
            <a:pPr lvl="1">
              <a:buFont typeface="Arial" panose="020B0604020202020204" pitchFamily="34" charset="0"/>
              <a:buChar char="•"/>
            </a:pPr>
            <a:r>
              <a:rPr lang="en-US" b="1" dirty="0"/>
              <a:t>Secure the RAM</a:t>
            </a:r>
          </a:p>
          <a:p>
            <a:r>
              <a:rPr lang="en-US" b="1" dirty="0"/>
              <a:t>Step 5 - Installing the Storage</a:t>
            </a:r>
          </a:p>
          <a:p>
            <a:pPr lvl="1">
              <a:buFont typeface="Arial" panose="020B0604020202020204" pitchFamily="34" charset="0"/>
              <a:buChar char="•"/>
            </a:pPr>
            <a:r>
              <a:rPr lang="en-US" b="1" dirty="0"/>
              <a:t>Mount the SSD/HDD</a:t>
            </a:r>
            <a:endParaRPr lang="en-US" dirty="0"/>
          </a:p>
          <a:p>
            <a:pPr lvl="1">
              <a:buFont typeface="Arial" panose="020B0604020202020204" pitchFamily="34" charset="0"/>
              <a:buChar char="•"/>
            </a:pPr>
            <a:r>
              <a:rPr lang="en-US" b="1" dirty="0"/>
              <a:t>Connect the data and power cables</a:t>
            </a:r>
            <a:endParaRPr lang="en-US" dirty="0"/>
          </a:p>
          <a:p>
            <a:r>
              <a:rPr lang="en-US" b="1" dirty="0"/>
              <a:t>Step 6 - Installing the GPU</a:t>
            </a:r>
          </a:p>
          <a:p>
            <a:pPr lvl="1">
              <a:buFont typeface="Arial" panose="020B0604020202020204" pitchFamily="34" charset="0"/>
              <a:buChar char="•"/>
            </a:pPr>
            <a:r>
              <a:rPr lang="en-US" b="1" dirty="0"/>
              <a:t>Insert the GPU into the PCIe slot</a:t>
            </a:r>
            <a:endParaRPr lang="en-US" dirty="0"/>
          </a:p>
          <a:p>
            <a:pPr lvl="1">
              <a:buFont typeface="Arial" panose="020B0604020202020204" pitchFamily="34" charset="0"/>
              <a:buChar char="•"/>
            </a:pPr>
            <a:r>
              <a:rPr lang="en-US" b="1" dirty="0"/>
              <a:t>Secure the GPU with screws</a:t>
            </a:r>
            <a:endParaRPr lang="en-US" dirty="0"/>
          </a:p>
          <a:p>
            <a:r>
              <a:rPr lang="en-US" b="1" dirty="0"/>
              <a:t>Step 7 - Installing the Cooling System</a:t>
            </a:r>
          </a:p>
          <a:p>
            <a:pPr lvl="1">
              <a:buFont typeface="Arial" panose="020B0604020202020204" pitchFamily="34" charset="0"/>
              <a:buChar char="•"/>
            </a:pPr>
            <a:r>
              <a:rPr lang="en-US" b="1" dirty="0"/>
              <a:t>Install the CPU cooler</a:t>
            </a:r>
            <a:endParaRPr lang="en-US" dirty="0"/>
          </a:p>
          <a:p>
            <a:pPr lvl="1">
              <a:buFont typeface="Arial" panose="020B0604020202020204" pitchFamily="34" charset="0"/>
              <a:buChar char="•"/>
            </a:pPr>
            <a:r>
              <a:rPr lang="en-US" b="1" dirty="0"/>
              <a:t>Install case fans</a:t>
            </a:r>
            <a:endParaRPr lang="en-US" dirty="0"/>
          </a:p>
          <a:p>
            <a:r>
              <a:rPr lang="en-US" b="1" dirty="0"/>
              <a:t>Step 8 - Connecting the Power Supply</a:t>
            </a:r>
          </a:p>
          <a:p>
            <a:pPr lvl="1">
              <a:buFont typeface="Arial" panose="020B0604020202020204" pitchFamily="34" charset="0"/>
              <a:buChar char="•"/>
            </a:pPr>
            <a:r>
              <a:rPr lang="en-US" b="1" dirty="0"/>
              <a:t>Mount the PSU</a:t>
            </a:r>
            <a:endParaRPr lang="en-US" dirty="0"/>
          </a:p>
          <a:p>
            <a:pPr lvl="1">
              <a:buFont typeface="Arial" panose="020B0604020202020204" pitchFamily="34" charset="0"/>
              <a:buChar char="•"/>
            </a:pPr>
            <a:r>
              <a:rPr lang="en-US" b="1" dirty="0"/>
              <a:t>Connect the power cables to the motherboard, CPU, GPU, and storage</a:t>
            </a:r>
            <a:endParaRPr lang="en-US" dirty="0"/>
          </a:p>
          <a:p>
            <a:r>
              <a:rPr lang="en-US" b="1" dirty="0"/>
              <a:t>Step 8 - Cable Management</a:t>
            </a:r>
          </a:p>
          <a:p>
            <a:pPr lvl="1">
              <a:buFont typeface="Arial" panose="020B0604020202020204" pitchFamily="34" charset="0"/>
              <a:buChar char="•"/>
            </a:pPr>
            <a:r>
              <a:rPr lang="en-US" b="1" dirty="0"/>
              <a:t>Organize and secure cables</a:t>
            </a:r>
            <a:endParaRPr lang="en-US" dirty="0"/>
          </a:p>
          <a:p>
            <a:pPr lvl="1">
              <a:buFont typeface="Arial" panose="020B0604020202020204" pitchFamily="34" charset="0"/>
              <a:buChar char="•"/>
            </a:pPr>
            <a:r>
              <a:rPr lang="en-US" b="1" dirty="0"/>
              <a:t>Ensure proper airflow</a:t>
            </a:r>
            <a:endParaRPr lang="en-US" dirty="0"/>
          </a:p>
          <a:p>
            <a:r>
              <a:rPr lang="en-US" b="1" dirty="0"/>
              <a:t>Step 10 - Final Checks</a:t>
            </a:r>
          </a:p>
          <a:p>
            <a:pPr lvl="1">
              <a:buFont typeface="Arial" panose="020B0604020202020204" pitchFamily="34" charset="0"/>
              <a:buChar char="•"/>
            </a:pPr>
            <a:r>
              <a:rPr lang="en-US" b="1" dirty="0"/>
              <a:t>Double-check all connections</a:t>
            </a:r>
            <a:endParaRPr lang="en-US" dirty="0"/>
          </a:p>
          <a:p>
            <a:pPr lvl="1">
              <a:buFont typeface="Arial" panose="020B0604020202020204" pitchFamily="34" charset="0"/>
              <a:buChar char="•"/>
            </a:pPr>
            <a:r>
              <a:rPr lang="en-US" b="1" dirty="0"/>
              <a:t>Close the case</a:t>
            </a:r>
            <a:endParaRPr lang="en-US" dirty="0"/>
          </a:p>
          <a:p>
            <a:r>
              <a:rPr lang="en-US" b="1" dirty="0"/>
              <a:t>Step 11 - Installing the Operating System</a:t>
            </a:r>
          </a:p>
          <a:p>
            <a:pPr lvl="1">
              <a:buFont typeface="Arial" panose="020B0604020202020204" pitchFamily="34" charset="0"/>
              <a:buChar char="•"/>
            </a:pPr>
            <a:r>
              <a:rPr lang="en-US" b="1" dirty="0"/>
              <a:t>Insert the OS installation media</a:t>
            </a:r>
            <a:endParaRPr lang="en-US" dirty="0"/>
          </a:p>
          <a:p>
            <a:pPr lvl="1">
              <a:buFont typeface="Arial" panose="020B0604020202020204" pitchFamily="34" charset="0"/>
              <a:buChar char="•"/>
            </a:pPr>
            <a:r>
              <a:rPr lang="en-US" b="1" dirty="0"/>
              <a:t>Follow the installation prompts</a:t>
            </a:r>
            <a:endParaRPr lang="en-US" dirty="0"/>
          </a:p>
          <a:p>
            <a:pPr lvl="1">
              <a:buFont typeface="Arial" panose="020B0604020202020204" pitchFamily="34" charset="0"/>
              <a:buNone/>
            </a:pPr>
            <a:endParaRPr lang="en-US" dirty="0"/>
          </a:p>
          <a:p>
            <a:pPr>
              <a:buFont typeface="Arial" panose="020B0604020202020204" pitchFamily="34" charset="0"/>
              <a:buNone/>
            </a:pPr>
            <a:endParaRPr lang="en-US" b="1" dirty="0">
              <a:solidFill>
                <a:srgbClr val="00B050"/>
              </a:solidFill>
            </a:endParaRP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82567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dirty="0">
                <a:effectLst>
                  <a:outerShdw blurRad="38100" dist="38100" dir="2700000" algn="tl">
                    <a:srgbClr val="000000">
                      <a:alpha val="43137"/>
                    </a:srgbClr>
                  </a:outerShdw>
                </a:effectLst>
              </a:rPr>
              <a:t>So why build a Gaming Rig? </a:t>
            </a:r>
            <a:r>
              <a:rPr lang="en-US" b="1" i="0" dirty="0">
                <a:effectLst>
                  <a:outerShdw blurRad="38100" dist="38100" dir="2700000" algn="tl">
                    <a:srgbClr val="000000">
                      <a:alpha val="43137"/>
                    </a:srgbClr>
                  </a:outerShdw>
                </a:effectLst>
              </a:rPr>
              <a:t>Because it’s fun, it’s challenging, and you will always have a project to work on!</a:t>
            </a:r>
          </a:p>
          <a:p>
            <a:r>
              <a:rPr lang="en-US" b="1" i="0" dirty="0">
                <a:effectLst>
                  <a:outerShdw blurRad="38100" dist="38100" dir="2700000" algn="tl">
                    <a:srgbClr val="000000">
                      <a:alpha val="43137"/>
                    </a:srgbClr>
                  </a:outerShdw>
                </a:effectLst>
              </a:rPr>
              <a:t>To start off </a:t>
            </a:r>
            <a:r>
              <a:rPr lang="en-US" b="1" i="0" dirty="0" err="1">
                <a:effectLst>
                  <a:outerShdw blurRad="38100" dist="38100" dir="2700000" algn="tl">
                    <a:srgbClr val="000000">
                      <a:alpha val="43137"/>
                    </a:srgbClr>
                  </a:outerShdw>
                </a:effectLst>
              </a:rPr>
              <a:t>whats</a:t>
            </a:r>
            <a:r>
              <a:rPr lang="en-US" b="1" i="0" dirty="0">
                <a:effectLst>
                  <a:outerShdw blurRad="38100" dist="38100" dir="2700000" algn="tl">
                    <a:srgbClr val="000000">
                      <a:alpha val="43137"/>
                    </a:srgbClr>
                  </a:outerShdw>
                </a:effectLst>
              </a:rPr>
              <a:t> needed for a gaming rig are : the components , salary cap, pre-plan to know what are your gaming needs and required system requirements ,the tools, and proper workplace. Let’s get started!</a:t>
            </a:r>
          </a:p>
          <a:p>
            <a:endParaRPr lang="en-US" b="1" i="1" dirty="0">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building a gaming pc you want to consider finances, if you want to buy a pre-built rig or build it yourself, what components meet your needs.</a:t>
            </a:r>
          </a:p>
          <a:p>
            <a:r>
              <a:rPr lang="en-US" dirty="0"/>
              <a:t>Research components you're buying and do compatibility checks, there is nothing like building a pc and finding out you got all the wrong parts ,  or they're not up to par for your gaming needs.</a:t>
            </a:r>
          </a:p>
          <a:p>
            <a:r>
              <a:rPr lang="en-US" dirty="0"/>
              <a:t>Looking for deals and discounts on sites like Newegg, and PCPartPicker is also a cheaper way to go.</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3904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tools you will need are simple: Flat head , regular sized and small sized screwdriver, pliers, thermal paste, cable ties, and sometimes anti-static wrist strap.</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5387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effectLst>
                  <a:outerShdw blurRad="38100" dist="38100" dir="2700000" algn="tl">
                    <a:srgbClr val="000000">
                      <a:alpha val="43137"/>
                    </a:srgbClr>
                  </a:outerShdw>
                </a:effectLst>
              </a:rPr>
              <a:t>The case you buy sets the tone for your whole PC build. Every PC case lists the motherboard formats it supports. The three main layouts are ATX (a full-size, mainstream motherboard), </a:t>
            </a:r>
            <a:r>
              <a:rPr lang="en-US" b="1" i="1" dirty="0" err="1">
                <a:effectLst>
                  <a:outerShdw blurRad="38100" dist="38100" dir="2700000" algn="tl">
                    <a:srgbClr val="000000">
                      <a:alpha val="43137"/>
                    </a:srgbClr>
                  </a:outerShdw>
                </a:effectLst>
              </a:rPr>
              <a:t>MicroATX</a:t>
            </a:r>
            <a:r>
              <a:rPr lang="en-US" b="1" i="1" dirty="0">
                <a:effectLst>
                  <a:outerShdw blurRad="38100" dist="38100" dir="2700000" algn="tl">
                    <a:srgbClr val="000000">
                      <a:alpha val="43137"/>
                    </a:srgbClr>
                  </a:outerShdw>
                </a:effectLst>
              </a:rPr>
              <a:t> (a smaller variant with fewer expansion slots and other surface-area-related features), and Mini-ITX (even smaller, usually offering just a single slot for a video card). Make sure you take into account your placement for your PC case whether you want to place in on the ground, on top or under a desk or wherever.</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7817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builders will argue that the motherboard should be the first thing you select in a PC build, and they are correct , the Motherboard is the backbone of your PC build. </a:t>
            </a:r>
          </a:p>
          <a:p>
            <a:r>
              <a:rPr lang="en-US" dirty="0"/>
              <a:t>(1) You need a motherboard that works with the CPU you choose; (2) the board should be the right size and shape ("form factor") for your case; and (3) it should have the external ports and internal expansion slots you need for what you plan to install.</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43809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choose a CPU in concert with your motherboard; one must support the other. If you're going for high-end gaming and content creation you want a high-end CPU, the more Cores the better.</a:t>
            </a:r>
          </a:p>
          <a:p>
            <a:r>
              <a:rPr lang="en-US" dirty="0"/>
              <a:t>If your are going latest generation CPUs then your best bet will be a liquid cooling system , they work better ensemble with the CPU’s cooling needs than a regular heatsink.</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74115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how much RAM you need and have access to, as well as how many you are able to install will depend on your Motherboard.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116705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smart default pick with new motherboards is a solid-state boot drive in the M.2 format supporting PCI Express data transfers. You can choose how much storage you need but the safe bet would be 2TB to 4TB. </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77337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12/13/2024</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12/13/2024</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actualidadhardware.com/tag/graphic-car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3dwombat.com/blog/hardware/best-reliable-power-supply-unit-ps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bodnara.co.kr/bbs/article.html?num=7729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deepu.tech/my-vr-gaming-pc-buil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markamoment/13237721065"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freepngimg.com/png/32972-gaming-computer-phot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electronics-lab.com/introducing-pironman-mini-pc-case-for-raspberry-pi-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hyperlink" Target="https://creativecommons.org/licenses/by/3.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xpg.com/us/feature/644/" TargetMode="External"/><Relationship Id="rId5" Type="http://schemas.openxmlformats.org/officeDocument/2006/relationships/image" Target="../media/image16.png"/><Relationship Id="rId4" Type="http://schemas.openxmlformats.org/officeDocument/2006/relationships/hyperlink" Target="https://www.wallpaperflare.com/ryzen-processor-technology-equipment-close-up-industry-no-people-wallpaper-afxmt/download/1366x76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www.printables.com/model/695080-holder-for-ssd-drive-ram-and-laptop-ram-memo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pc-gaming.it/miglior-ssd-economico-20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6587451" y="4714285"/>
            <a:ext cx="5609222" cy="1363215"/>
          </a:xfrm>
        </p:spPr>
        <p:txBody>
          <a:bodyPr anchor="t">
            <a:normAutofit fontScale="90000"/>
          </a:bodyPr>
          <a:lstStyle/>
          <a:p>
            <a:pPr algn="l"/>
            <a:r>
              <a:rPr lang="en-US" sz="3600" dirty="0">
                <a:solidFill>
                  <a:srgbClr val="FFFF00"/>
                </a:solidFill>
                <a:highlight>
                  <a:srgbClr val="808080"/>
                </a:highlight>
                <a:latin typeface="Franklin Gothic Book" panose="020B0503020102020204" pitchFamily="34" charset="0"/>
                <a:cs typeface="Segoe UI" panose="020B0502040204020203" pitchFamily="34" charset="0"/>
              </a:rPr>
              <a:t>Research Presentation/Final Presentation</a:t>
            </a:r>
            <a:br>
              <a:rPr lang="en-US" sz="3600" dirty="0">
                <a:highlight>
                  <a:srgbClr val="000000"/>
                </a:highlight>
                <a:latin typeface="Franklin Gothic Book" panose="020B0503020102020204" pitchFamily="34" charset="0"/>
                <a:cs typeface="Segoe UI" panose="020B0502040204020203" pitchFamily="34" charset="0"/>
              </a:rPr>
            </a:br>
            <a:br>
              <a:rPr lang="en-US" sz="4400" dirty="0">
                <a:highlight>
                  <a:srgbClr val="000000"/>
                </a:highlight>
                <a:latin typeface="Franklin Gothic Book" panose="020B0503020102020204" pitchFamily="34" charset="0"/>
                <a:cs typeface="Segoe UI" panose="020B0502040204020203" pitchFamily="34" charset="0"/>
              </a:rPr>
            </a:br>
            <a:r>
              <a:rPr lang="en-US" sz="2700" i="1" dirty="0">
                <a:solidFill>
                  <a:srgbClr val="00B0F0"/>
                </a:solidFill>
                <a:highlight>
                  <a:srgbClr val="000000"/>
                </a:highlight>
                <a:latin typeface="Franklin Gothic Book" panose="020B0503020102020204" pitchFamily="34" charset="0"/>
                <a:cs typeface="Segoe UI" panose="020B0502040204020203" pitchFamily="34" charset="0"/>
              </a:rPr>
              <a:t>By Tremaine Walker</a:t>
            </a:r>
            <a:br>
              <a:rPr lang="en-US" sz="2700" i="1" dirty="0">
                <a:solidFill>
                  <a:srgbClr val="00B0F0"/>
                </a:solidFill>
                <a:highlight>
                  <a:srgbClr val="000000"/>
                </a:highlight>
                <a:latin typeface="Franklin Gothic Book" panose="020B0503020102020204" pitchFamily="34" charset="0"/>
                <a:cs typeface="Segoe UI" panose="020B0502040204020203" pitchFamily="34" charset="0"/>
              </a:rPr>
            </a:br>
            <a:r>
              <a:rPr lang="en-US" sz="2700" i="1" dirty="0">
                <a:solidFill>
                  <a:srgbClr val="00B0F0"/>
                </a:solidFill>
                <a:highlight>
                  <a:srgbClr val="000000"/>
                </a:highlight>
                <a:latin typeface="Franklin Gothic Book" panose="020B0503020102020204" pitchFamily="34" charset="0"/>
                <a:cs typeface="Segoe UI" panose="020B0502040204020203" pitchFamily="34" charset="0"/>
              </a:rPr>
              <a:t>12/11/2024</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3730752" y="4051197"/>
            <a:ext cx="5609221" cy="576738"/>
          </a:xfrm>
        </p:spPr>
        <p:txBody>
          <a:bodyPr anchor="b">
            <a:noAutofit/>
          </a:bodyPr>
          <a:lstStyle/>
          <a:p>
            <a:pPr algn="l"/>
            <a:r>
              <a:rPr lang="en-US" b="1" u="sng" dirty="0">
                <a:highlight>
                  <a:srgbClr val="FF0000"/>
                </a:highlight>
                <a:latin typeface="Franklin Gothic Book" panose="020B0503020102020204" pitchFamily="34" charset="0"/>
              </a:rPr>
              <a:t>Step-by-Step Guide on</a:t>
            </a:r>
          </a:p>
          <a:p>
            <a:pPr algn="l"/>
            <a:r>
              <a:rPr lang="en-US" b="1" u="sng" dirty="0">
                <a:highlight>
                  <a:srgbClr val="FF0000"/>
                </a:highlight>
                <a:latin typeface="Franklin Gothic Book" panose="020B0503020102020204" pitchFamily="34" charset="0"/>
              </a:rPr>
              <a:t>Building A Gaming PC/Rig</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fan&#10;&#10;Description automatically generated">
            <a:extLst>
              <a:ext uri="{FF2B5EF4-FFF2-40B4-BE49-F238E27FC236}">
                <a16:creationId xmlns:a16="http://schemas.microsoft.com/office/drawing/2014/main" id="{50A27164-B4A6-EA5B-B39F-1331B94BFD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730"/>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9B828C-A4CA-CE3C-5EAE-24E1D47B5B8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i="1" u="sng">
                <a:solidFill>
                  <a:schemeClr val="bg1"/>
                </a:solidFill>
                <a:effectLst>
                  <a:outerShdw blurRad="38100" dist="38100" dir="2700000" algn="tl">
                    <a:srgbClr val="000000">
                      <a:alpha val="43137"/>
                    </a:srgbClr>
                  </a:outerShdw>
                </a:effectLst>
              </a:rPr>
              <a:t>GRAPHICS CARD</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8F794A-7FE8-DC6F-E737-046998E0BE65}"/>
              </a:ext>
            </a:extLst>
          </p:cNvPr>
          <p:cNvSpPr txBox="1"/>
          <p:nvPr/>
        </p:nvSpPr>
        <p:spPr>
          <a:xfrm>
            <a:off x="10005185"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actualidadhardware.com/tag/graphic-car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9433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power supply with a fan&#10;&#10;Description automatically generated">
            <a:extLst>
              <a:ext uri="{FF2B5EF4-FFF2-40B4-BE49-F238E27FC236}">
                <a16:creationId xmlns:a16="http://schemas.microsoft.com/office/drawing/2014/main" id="{BA258591-CF52-103B-8ABE-A1367458F3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15" t="23391" r="5276"/>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5C1CF3-4F8C-D32F-83A7-DC2BCA8D45E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i="1" u="sng">
                <a:solidFill>
                  <a:schemeClr val="bg1"/>
                </a:solidFill>
                <a:effectLst>
                  <a:outerShdw blurRad="38100" dist="38100" dir="2700000" algn="tl">
                    <a:srgbClr val="000000">
                      <a:alpha val="43137"/>
                    </a:srgbClr>
                  </a:outerShdw>
                </a:effectLst>
              </a:rPr>
              <a:t>Power Supply</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111403-C71C-8F30-3A55-3289237B76D9}"/>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3dwombat.com/blog/hardware/best-reliable-power-supply-unit-psu/">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4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DC7B7-AEE4-7758-442C-DD5EFD4430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i="1" u="sng" kern="1200" dirty="0">
                <a:solidFill>
                  <a:srgbClr val="FFFFFF"/>
                </a:solidFill>
                <a:effectLst>
                  <a:outerShdw blurRad="38100" dist="38100" dir="2700000" algn="tl">
                    <a:srgbClr val="000000">
                      <a:alpha val="43137"/>
                    </a:srgbClr>
                  </a:outerShdw>
                </a:effectLst>
                <a:latin typeface="+mj-lt"/>
                <a:ea typeface="+mj-ea"/>
                <a:cs typeface="+mj-cs"/>
              </a:rPr>
              <a:t>WI-FI CARD</a:t>
            </a:r>
          </a:p>
        </p:txBody>
      </p:sp>
      <p:pic>
        <p:nvPicPr>
          <p:cNvPr id="5" name="Picture 4" descr="A black wireless router and a green card&#10;&#10;Description automatically generated">
            <a:extLst>
              <a:ext uri="{FF2B5EF4-FFF2-40B4-BE49-F238E27FC236}">
                <a16:creationId xmlns:a16="http://schemas.microsoft.com/office/drawing/2014/main" id="{BD13E530-4EA2-DDD8-92A3-2A394A7FF99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77316" y="885073"/>
            <a:ext cx="6780700" cy="5085525"/>
          </a:xfrm>
          <a:prstGeom prst="rect">
            <a:avLst/>
          </a:prstGeom>
        </p:spPr>
      </p:pic>
      <p:sp>
        <p:nvSpPr>
          <p:cNvPr id="6" name="TextBox 5">
            <a:extLst>
              <a:ext uri="{FF2B5EF4-FFF2-40B4-BE49-F238E27FC236}">
                <a16:creationId xmlns:a16="http://schemas.microsoft.com/office/drawing/2014/main" id="{506A015E-0602-C970-5021-29D8088B9E5D}"/>
              </a:ext>
            </a:extLst>
          </p:cNvPr>
          <p:cNvSpPr txBox="1"/>
          <p:nvPr/>
        </p:nvSpPr>
        <p:spPr>
          <a:xfrm>
            <a:off x="9098689" y="5770543"/>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bodnara.co.kr/bbs/article.html?num=7729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39826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93C65-D474-EBFE-DA87-2EC7A32B8534}"/>
              </a:ext>
            </a:extLst>
          </p:cNvPr>
          <p:cNvSpPr>
            <a:spLocks noGrp="1"/>
          </p:cNvSpPr>
          <p:nvPr>
            <p:ph type="title"/>
          </p:nvPr>
        </p:nvSpPr>
        <p:spPr>
          <a:xfrm>
            <a:off x="804672" y="5116529"/>
            <a:ext cx="10592174" cy="1000655"/>
          </a:xfrm>
        </p:spPr>
        <p:txBody>
          <a:bodyPr vert="horz" lIns="91440" tIns="45720" rIns="91440" bIns="45720" rtlCol="0" anchor="t">
            <a:normAutofit/>
          </a:bodyPr>
          <a:lstStyle/>
          <a:p>
            <a:r>
              <a:rPr lang="en-US" sz="4000" b="1" i="1" u="sng">
                <a:solidFill>
                  <a:schemeClr val="tx2"/>
                </a:solidFill>
                <a:effectLst>
                  <a:outerShdw blurRad="38100" dist="38100" dir="2700000" algn="tl">
                    <a:srgbClr val="000000">
                      <a:alpha val="43137"/>
                    </a:srgbClr>
                  </a:outerShdw>
                </a:effectLst>
              </a:rPr>
              <a:t>BUILDING THE RIG</a:t>
            </a:r>
          </a:p>
        </p:txBody>
      </p:sp>
      <p:pic>
        <p:nvPicPr>
          <p:cNvPr id="5" name="Picture 4" descr="A computer on a desk">
            <a:extLst>
              <a:ext uri="{FF2B5EF4-FFF2-40B4-BE49-F238E27FC236}">
                <a16:creationId xmlns:a16="http://schemas.microsoft.com/office/drawing/2014/main" id="{D27C7C57-04D6-52E1-F699-D2C37B57EC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7951"/>
          <a:stretch/>
        </p:blipFill>
        <p:spPr>
          <a:xfrm>
            <a:off x="-1" y="10"/>
            <a:ext cx="12192001"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BAF9CF63-60B4-F43A-B390-0DC1D9593594}"/>
              </a:ext>
            </a:extLst>
          </p:cNvPr>
          <p:cNvSpPr txBox="1"/>
          <p:nvPr/>
        </p:nvSpPr>
        <p:spPr>
          <a:xfrm>
            <a:off x="10005184" y="4001404"/>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deepu.tech/my-vr-gaming-pc-buil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3441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2" name="Rectangle 11">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911B1F0-2FA8-8CD3-A2A0-3C3D029906E1}"/>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b="1" i="1" u="sng" kern="1200" dirty="0">
                <a:solidFill>
                  <a:srgbClr val="FFFFFF"/>
                </a:solidFill>
                <a:effectLst>
                  <a:outerShdw blurRad="38100" dist="38100" dir="2700000" algn="tl">
                    <a:srgbClr val="000000">
                      <a:alpha val="43137"/>
                    </a:srgbClr>
                  </a:outerShdw>
                </a:effectLst>
                <a:latin typeface="+mj-lt"/>
                <a:ea typeface="+mj-ea"/>
                <a:cs typeface="+mj-cs"/>
              </a:rPr>
              <a:t>Citations</a:t>
            </a:r>
            <a:br>
              <a:rPr lang="en-US" sz="3200" b="1" i="1" u="sng" kern="1200" dirty="0">
                <a:solidFill>
                  <a:srgbClr val="FFFFFF"/>
                </a:solidFill>
                <a:effectLst>
                  <a:outerShdw blurRad="38100" dist="38100" dir="2700000" algn="tl">
                    <a:srgbClr val="000000">
                      <a:alpha val="43137"/>
                    </a:srgbClr>
                  </a:outerShdw>
                </a:effectLst>
                <a:latin typeface="+mj-lt"/>
                <a:ea typeface="+mj-ea"/>
                <a:cs typeface="+mj-cs"/>
              </a:rPr>
            </a:br>
            <a:br>
              <a:rPr lang="en-US" sz="3200" b="1" i="1" u="sng" kern="1200" dirty="0">
                <a:solidFill>
                  <a:srgbClr val="FFFFFF"/>
                </a:solidFill>
                <a:effectLst>
                  <a:outerShdw blurRad="38100" dist="38100" dir="2700000" algn="tl">
                    <a:srgbClr val="000000">
                      <a:alpha val="43137"/>
                    </a:srgbClr>
                  </a:outerShdw>
                </a:effectLst>
                <a:latin typeface="+mj-lt"/>
                <a:ea typeface="+mj-ea"/>
                <a:cs typeface="+mj-cs"/>
              </a:rPr>
            </a:br>
            <a:r>
              <a:rPr lang="en-US" sz="1800" dirty="0">
                <a:effectLst/>
              </a:rPr>
              <a:t>Burek, John. “How to Build a PC: The Ultimate Beginner’s Guide.” </a:t>
            </a:r>
            <a:r>
              <a:rPr lang="en-US" sz="1800" i="1" dirty="0">
                <a:effectLst/>
              </a:rPr>
              <a:t>PCMAG</a:t>
            </a:r>
            <a:r>
              <a:rPr lang="en-US" sz="1800" dirty="0">
                <a:effectLst/>
              </a:rPr>
              <a:t>, 26 May 2024, www.pcmag.com/how-to/how-to-build-a-pc-the-ultimate-beginners-guide</a:t>
            </a:r>
            <a:r>
              <a:rPr lang="en-US" sz="1200" dirty="0">
                <a:effectLst/>
              </a:rPr>
              <a:t>. </a:t>
            </a:r>
            <a:br>
              <a:rPr lang="en-US" sz="1200" dirty="0">
                <a:effectLst/>
              </a:rPr>
            </a:br>
            <a:endParaRPr lang="en-US" sz="3200" b="1" i="1" u="sng" kern="1200" dirty="0">
              <a:solidFill>
                <a:srgbClr val="FFFFFF"/>
              </a:solidFill>
              <a:effectLst>
                <a:outerShdw blurRad="38100" dist="38100" dir="2700000" algn="tl">
                  <a:srgbClr val="000000">
                    <a:alpha val="43137"/>
                  </a:srgbClr>
                </a:outerShdw>
              </a:effectLst>
              <a:latin typeface="+mj-lt"/>
              <a:ea typeface="+mj-ea"/>
              <a:cs typeface="+mj-cs"/>
            </a:endParaRPr>
          </a:p>
        </p:txBody>
      </p:sp>
      <p:pic>
        <p:nvPicPr>
          <p:cNvPr id="5" name="Picture 4" descr="A red and black background with white text&#10;&#10;Description automatically generated">
            <a:extLst>
              <a:ext uri="{FF2B5EF4-FFF2-40B4-BE49-F238E27FC236}">
                <a16:creationId xmlns:a16="http://schemas.microsoft.com/office/drawing/2014/main" id="{4688EA8B-9036-BDF1-6A1B-57B72CEAFF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205" y="-28996"/>
            <a:ext cx="7753436" cy="6854033"/>
          </a:xfrm>
          <a:prstGeom prst="rect">
            <a:avLst/>
          </a:prstGeom>
        </p:spPr>
      </p:pic>
    </p:spTree>
    <p:extLst>
      <p:ext uri="{BB962C8B-B14F-4D97-AF65-F5344CB8AC3E}">
        <p14:creationId xmlns:p14="http://schemas.microsoft.com/office/powerpoint/2010/main" val="57460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26" name="Rectangle 25">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19" name="Picture 18" descr="A computer monitor with a screen showing a robot">
            <a:extLst>
              <a:ext uri="{FF2B5EF4-FFF2-40B4-BE49-F238E27FC236}">
                <a16:creationId xmlns:a16="http://schemas.microsoft.com/office/drawing/2014/main" id="{648CAF00-8564-D46E-00EC-6ED93FC63BBA}"/>
              </a:ext>
            </a:extLst>
          </p:cNvPr>
          <p:cNvPicPr>
            <a:picLocks noChangeAspect="1"/>
          </p:cNvPicPr>
          <p:nvPr/>
        </p:nvPicPr>
        <p:blipFill>
          <a:blip r:embed="rId3">
            <a:alphaModFix amt="59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1038"/>
          <a:stretch/>
        </p:blipFill>
        <p:spPr>
          <a:xfrm>
            <a:off x="20" y="-7624"/>
            <a:ext cx="12191981" cy="6887365"/>
          </a:xfrm>
          <a:prstGeom prst="rect">
            <a:avLst/>
          </a:prstGeom>
        </p:spPr>
      </p:pic>
      <p:sp>
        <p:nvSpPr>
          <p:cNvPr id="20" name="TextBox 19">
            <a:extLst>
              <a:ext uri="{FF2B5EF4-FFF2-40B4-BE49-F238E27FC236}">
                <a16:creationId xmlns:a16="http://schemas.microsoft.com/office/drawing/2014/main" id="{7CFD10E6-045C-0FC0-C0D8-42FAA8BB53CD}"/>
              </a:ext>
            </a:extLst>
          </p:cNvPr>
          <p:cNvSpPr txBox="1"/>
          <p:nvPr/>
        </p:nvSpPr>
        <p:spPr>
          <a:xfrm>
            <a:off x="9872135" y="6679686"/>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freepngimg.com/png/32972-gaming-computer-phot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E8339-24BC-36F4-C8B1-D5345718103E}"/>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b="1" i="1" u="sng" kern="1200">
                <a:solidFill>
                  <a:schemeClr val="tx1"/>
                </a:solidFill>
                <a:effectLst>
                  <a:outerShdw blurRad="38100" dist="38100" dir="2700000" algn="tl">
                    <a:srgbClr val="000000">
                      <a:alpha val="43137"/>
                    </a:srgbClr>
                  </a:outerShdw>
                </a:effectLst>
                <a:latin typeface="+mj-lt"/>
                <a:ea typeface="+mj-ea"/>
                <a:cs typeface="+mj-cs"/>
              </a:rPr>
              <a:t>PRE-PLANNING/ Salary Cap</a:t>
            </a:r>
          </a:p>
        </p:txBody>
      </p:sp>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Piggy bank illustration">
            <a:extLst>
              <a:ext uri="{FF2B5EF4-FFF2-40B4-BE49-F238E27FC236}">
                <a16:creationId xmlns:a16="http://schemas.microsoft.com/office/drawing/2014/main" id="{28E56492-2A48-47A8-FD00-4CDB780044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t="11199" r="-1" b="398"/>
          <a:stretch/>
        </p:blipFill>
        <p:spPr>
          <a:xfrm>
            <a:off x="7114162" y="471748"/>
            <a:ext cx="4324849" cy="2552007"/>
          </a:xfrm>
          <a:prstGeom prst="rect">
            <a:avLst/>
          </a:prstGeom>
        </p:spPr>
      </p:pic>
      <p:sp>
        <p:nvSpPr>
          <p:cNvPr id="52" name="Rectangle 5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blueprints">
            <a:extLst>
              <a:ext uri="{FF2B5EF4-FFF2-40B4-BE49-F238E27FC236}">
                <a16:creationId xmlns:a16="http://schemas.microsoft.com/office/drawing/2014/main" id="{BE223F1D-DE76-0B92-CC93-82311ED8AE44}"/>
              </a:ext>
            </a:extLst>
          </p:cNvPr>
          <p:cNvPicPr>
            <a:picLocks noChangeAspect="1"/>
          </p:cNvPicPr>
          <p:nvPr/>
        </p:nvPicPr>
        <p:blipFill>
          <a:blip r:embed="rId4">
            <a:extLst>
              <a:ext uri="{28A0092B-C50C-407E-A947-70E740481C1C}">
                <a14:useLocalDpi xmlns:a14="http://schemas.microsoft.com/office/drawing/2010/main" val="0"/>
              </a:ext>
            </a:extLst>
          </a:blip>
          <a:srcRect t="11599" r="-1" b="-1"/>
          <a:stretch/>
        </p:blipFill>
        <p:spPr>
          <a:xfrm>
            <a:off x="7114162" y="3676230"/>
            <a:ext cx="4324849" cy="2552007"/>
          </a:xfrm>
          <a:prstGeom prst="rect">
            <a:avLst/>
          </a:prstGeom>
        </p:spPr>
      </p:pic>
    </p:spTree>
    <p:extLst>
      <p:ext uri="{BB962C8B-B14F-4D97-AF65-F5344CB8AC3E}">
        <p14:creationId xmlns:p14="http://schemas.microsoft.com/office/powerpoint/2010/main" val="278836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A3DCD-B81D-83C9-12CC-4F0CF814B107}"/>
              </a:ext>
            </a:extLst>
          </p:cNvPr>
          <p:cNvSpPr>
            <a:spLocks noGrp="1"/>
          </p:cNvSpPr>
          <p:nvPr>
            <p:ph type="title"/>
          </p:nvPr>
        </p:nvSpPr>
        <p:spPr>
          <a:xfrm>
            <a:off x="711470" y="2282415"/>
            <a:ext cx="5251316" cy="1807305"/>
          </a:xfrm>
        </p:spPr>
        <p:txBody>
          <a:bodyPr>
            <a:normAutofit/>
          </a:bodyPr>
          <a:lstStyle/>
          <a:p>
            <a:r>
              <a:rPr lang="en-US" b="1" i="1" u="sng" dirty="0">
                <a:effectLst>
                  <a:outerShdw blurRad="38100" dist="38100" dir="2700000" algn="tl">
                    <a:srgbClr val="000000">
                      <a:alpha val="43137"/>
                    </a:srgbClr>
                  </a:outerShdw>
                </a:effectLst>
              </a:rPr>
              <a:t>TOOLS</a:t>
            </a:r>
          </a:p>
        </p:txBody>
      </p:sp>
      <p:pic>
        <p:nvPicPr>
          <p:cNvPr id="5" name="Content Placeholder 4" descr="D-I-Y tools and crafts">
            <a:extLst>
              <a:ext uri="{FF2B5EF4-FFF2-40B4-BE49-F238E27FC236}">
                <a16:creationId xmlns:a16="http://schemas.microsoft.com/office/drawing/2014/main" id="{B6D36CCB-6292-0B94-26CC-794C0BA3E885}"/>
              </a:ext>
            </a:extLst>
          </p:cNvPr>
          <p:cNvPicPr>
            <a:picLocks noChangeAspect="1"/>
          </p:cNvPicPr>
          <p:nvPr/>
        </p:nvPicPr>
        <p:blipFill>
          <a:blip r:embed="rId3">
            <a:extLst>
              <a:ext uri="{28A0092B-C50C-407E-A947-70E740481C1C}">
                <a14:useLocalDpi xmlns:a14="http://schemas.microsoft.com/office/drawing/2010/main" val="0"/>
              </a:ext>
            </a:extLst>
          </a:blip>
          <a:srcRect r="4196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5506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mputer tower with lights&#10;&#10;Description automatically generated with medium confidence">
            <a:extLst>
              <a:ext uri="{FF2B5EF4-FFF2-40B4-BE49-F238E27FC236}">
                <a16:creationId xmlns:a16="http://schemas.microsoft.com/office/drawing/2014/main" id="{75CFC78C-0768-FB83-8D6D-3CC75C4BC8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248" b="14285"/>
          <a:stretch/>
        </p:blipFill>
        <p:spPr>
          <a:xfrm>
            <a:off x="2522358" y="10"/>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7E6F57-D5C6-D44E-4FBD-6CC06E502A36}"/>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b="1" i="1" u="sng">
                <a:solidFill>
                  <a:schemeClr val="bg1"/>
                </a:solidFill>
                <a:effectLst>
                  <a:outerShdw blurRad="38100" dist="38100" dir="2700000" algn="tl">
                    <a:srgbClr val="000000">
                      <a:alpha val="43137"/>
                    </a:srgbClr>
                  </a:outerShdw>
                </a:effectLst>
              </a:rPr>
              <a:t>PC CASE</a:t>
            </a:r>
          </a:p>
        </p:txBody>
      </p:sp>
      <p:sp>
        <p:nvSpPr>
          <p:cNvPr id="6" name="TextBox 5">
            <a:extLst>
              <a:ext uri="{FF2B5EF4-FFF2-40B4-BE49-F238E27FC236}">
                <a16:creationId xmlns:a16="http://schemas.microsoft.com/office/drawing/2014/main" id="{E3FAE34B-0691-42C2-54F8-DB3206D57F90}"/>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lectronics-lab.com/introducing-pironman-mini-pc-case-for-raspberry-pi-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02962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Interior of a laptop computer motherboard">
            <a:extLst>
              <a:ext uri="{FF2B5EF4-FFF2-40B4-BE49-F238E27FC236}">
                <a16:creationId xmlns:a16="http://schemas.microsoft.com/office/drawing/2014/main" id="{F9839A0C-2A22-4107-CD7C-3159D637FC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3769" r="1" b="1"/>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2BEF57-11EC-9B61-7392-AE434CC3B14F}"/>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tabLst>
                <a:tab pos="6342063" algn="l"/>
              </a:tabLst>
            </a:pPr>
            <a:r>
              <a:rPr lang="en-US" sz="5200" b="1" i="1" u="sng">
                <a:solidFill>
                  <a:schemeClr val="bg1"/>
                </a:solidFill>
                <a:effectLst>
                  <a:outerShdw blurRad="38100" dist="38100" dir="2700000" algn="tl">
                    <a:srgbClr val="000000">
                      <a:alpha val="43137"/>
                    </a:srgbClr>
                  </a:outerShdw>
                </a:effectLst>
              </a:rPr>
              <a:t>Motherboard</a:t>
            </a:r>
          </a:p>
        </p:txBody>
      </p:sp>
    </p:spTree>
    <p:extLst>
      <p:ext uri="{BB962C8B-B14F-4D97-AF65-F5344CB8AC3E}">
        <p14:creationId xmlns:p14="http://schemas.microsoft.com/office/powerpoint/2010/main" val="42635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F95919CA-4568-4F54-A2C0-2B54BD78A3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6" name="Freeform: Shape 1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9" name="Freeform: Shape 18">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308" y="-1"/>
            <a:ext cx="5444906" cy="518316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F85B11F-FA15-48B8-BF04-463A37544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9300" y="0"/>
            <a:ext cx="5444906" cy="5161894"/>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016" y="0"/>
            <a:ext cx="5444905" cy="50468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BCDA1-3C01-2D51-A4A1-2BEDAAFDC265}"/>
              </a:ext>
            </a:extLst>
          </p:cNvPr>
          <p:cNvSpPr>
            <a:spLocks noGrp="1"/>
          </p:cNvSpPr>
          <p:nvPr>
            <p:ph type="title"/>
          </p:nvPr>
        </p:nvSpPr>
        <p:spPr>
          <a:xfrm>
            <a:off x="1287414" y="476435"/>
            <a:ext cx="4403701" cy="2885715"/>
          </a:xfrm>
        </p:spPr>
        <p:txBody>
          <a:bodyPr vert="horz" lIns="91440" tIns="45720" rIns="91440" bIns="45720" rtlCol="0" anchor="b">
            <a:normAutofit/>
          </a:bodyPr>
          <a:lstStyle/>
          <a:p>
            <a:pPr algn="ctr"/>
            <a:r>
              <a:rPr lang="en-US" sz="5400" kern="1200" dirty="0">
                <a:solidFill>
                  <a:srgbClr val="00B0F0"/>
                </a:solidFill>
                <a:latin typeface="+mj-lt"/>
                <a:ea typeface="+mj-ea"/>
                <a:cs typeface="+mj-cs"/>
              </a:rPr>
              <a:t>CPU/ CPU Cooler</a:t>
            </a:r>
          </a:p>
        </p:txBody>
      </p:sp>
      <p:sp>
        <p:nvSpPr>
          <p:cNvPr id="2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Graphic 212">
            <a:extLst>
              <a:ext uri="{FF2B5EF4-FFF2-40B4-BE49-F238E27FC236}">
                <a16:creationId xmlns:a16="http://schemas.microsoft.com/office/drawing/2014/main" id="{BB90F3FC-186F-4608-93AA-7EE24F682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5" name="Picture 4" descr="A close-up of a computer chip&#10;&#10;Description automatically generated">
            <a:extLst>
              <a:ext uri="{FF2B5EF4-FFF2-40B4-BE49-F238E27FC236}">
                <a16:creationId xmlns:a16="http://schemas.microsoft.com/office/drawing/2014/main" id="{C561458E-2BE1-32DC-A4A8-FC2AAC77739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996" r="14977" b="-2"/>
          <a:stretch/>
        </p:blipFill>
        <p:spPr>
          <a:xfrm>
            <a:off x="8610600" y="10"/>
            <a:ext cx="3177536" cy="2647064"/>
          </a:xfrm>
          <a:custGeom>
            <a:avLst/>
            <a:gdLst/>
            <a:ahLst/>
            <a:cxnLst/>
            <a:rect l="l" t="t" r="r" b="b"/>
            <a:pathLst>
              <a:path w="3177536" h="2647074">
                <a:moveTo>
                  <a:pt x="406152" y="0"/>
                </a:moveTo>
                <a:lnTo>
                  <a:pt x="2771384" y="0"/>
                </a:lnTo>
                <a:lnTo>
                  <a:pt x="2814739" y="47702"/>
                </a:lnTo>
                <a:cubicBezTo>
                  <a:pt x="3041386" y="322335"/>
                  <a:pt x="3177536" y="674421"/>
                  <a:pt x="3177536" y="1058306"/>
                </a:cubicBezTo>
                <a:cubicBezTo>
                  <a:pt x="3177536" y="1935759"/>
                  <a:pt x="2466220" y="2647074"/>
                  <a:pt x="1588768" y="2647074"/>
                </a:cubicBezTo>
                <a:cubicBezTo>
                  <a:pt x="711315" y="2647074"/>
                  <a:pt x="0" y="1935759"/>
                  <a:pt x="0" y="1058306"/>
                </a:cubicBezTo>
                <a:cubicBezTo>
                  <a:pt x="0" y="674421"/>
                  <a:pt x="136150" y="322335"/>
                  <a:pt x="362797" y="47702"/>
                </a:cubicBezTo>
                <a:close/>
              </a:path>
            </a:pathLst>
          </a:custGeom>
        </p:spPr>
      </p:pic>
      <p:pic>
        <p:nvPicPr>
          <p:cNvPr id="7" name="Picture 6" descr="A black rectangular object with multicolored fans&#10;&#10;Description automatically generated">
            <a:extLst>
              <a:ext uri="{FF2B5EF4-FFF2-40B4-BE49-F238E27FC236}">
                <a16:creationId xmlns:a16="http://schemas.microsoft.com/office/drawing/2014/main" id="{E2C7BF51-8E70-21A4-2F76-9B7C75776A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4793"/>
          <a:stretch/>
        </p:blipFill>
        <p:spPr>
          <a:xfrm>
            <a:off x="6884946" y="3122839"/>
            <a:ext cx="3923269" cy="3735161"/>
          </a:xfrm>
          <a:custGeom>
            <a:avLst/>
            <a:gdLst/>
            <a:ahLst/>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p:spPr>
      </p:pic>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740963"/>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6" name="Oval 35">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710" y="5195363"/>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13811CB9-0334-4316-8B54-711C0F3B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710" y="5195363"/>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5E3E668A-65F9-32A5-FEFA-BC000F88CA39}"/>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xpg.com/us/feature/64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83476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B18E8-70EF-6996-067F-B1DFAF8A1FAA}"/>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sz="6100" b="1" i="1" u="sng" dirty="0">
                <a:solidFill>
                  <a:srgbClr val="FFC000"/>
                </a:solidFill>
                <a:effectLst>
                  <a:outerShdw blurRad="38100" dist="38100" dir="2700000" algn="tl">
                    <a:srgbClr val="000000">
                      <a:alpha val="43137"/>
                    </a:srgbClr>
                  </a:outerShdw>
                </a:effectLst>
              </a:rPr>
              <a:t>Ram (Random Access Memory)</a:t>
            </a:r>
          </a:p>
        </p:txBody>
      </p:sp>
      <p:pic>
        <p:nvPicPr>
          <p:cNvPr id="5" name="Picture 4" descr="A computer parts on a stand&#10;&#10;Description automatically generated">
            <a:extLst>
              <a:ext uri="{FF2B5EF4-FFF2-40B4-BE49-F238E27FC236}">
                <a16:creationId xmlns:a16="http://schemas.microsoft.com/office/drawing/2014/main" id="{043E580A-CB84-E0FF-BE43-FD0CE649DE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911" r="8273"/>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12" name="Freeform: Shape 11">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77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omputer&#10;&#10;Description automatically generated">
            <a:extLst>
              <a:ext uri="{FF2B5EF4-FFF2-40B4-BE49-F238E27FC236}">
                <a16:creationId xmlns:a16="http://schemas.microsoft.com/office/drawing/2014/main" id="{E8403CD3-BB60-2276-8896-A6E4B37EAD62}"/>
              </a:ext>
            </a:extLst>
          </p:cNvPr>
          <p:cNvPicPr>
            <a:picLocks noChangeAspect="1"/>
          </p:cNvPicPr>
          <p:nvPr/>
        </p:nvPicPr>
        <p:blipFill>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EAE7E48-B0BE-FE38-435B-A67B14338E2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i="1" u="sng">
                <a:solidFill>
                  <a:srgbClr val="FFFFFF"/>
                </a:solidFill>
                <a:effectLst>
                  <a:outerShdw blurRad="38100" dist="38100" dir="2700000" algn="tl">
                    <a:srgbClr val="000000">
                      <a:alpha val="43137"/>
                    </a:srgbClr>
                  </a:outerShdw>
                </a:effectLst>
              </a:rPr>
              <a:t>SSD (SOLID STATE DRIVE)</a:t>
            </a:r>
          </a:p>
        </p:txBody>
      </p:sp>
      <p:sp>
        <p:nvSpPr>
          <p:cNvPr id="6" name="TextBox 5">
            <a:extLst>
              <a:ext uri="{FF2B5EF4-FFF2-40B4-BE49-F238E27FC236}">
                <a16:creationId xmlns:a16="http://schemas.microsoft.com/office/drawing/2014/main" id="{4D297990-AA02-6DCC-64B4-0F8A5B3FE0F3}"/>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pc-gaming.it/miglior-ssd-economico-201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1140041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204</TotalTime>
  <Words>987</Words>
  <Application>Microsoft Office PowerPoint</Application>
  <PresentationFormat>Widescreen</PresentationFormat>
  <Paragraphs>90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Franklin Gothic Book</vt:lpstr>
      <vt:lpstr>Office Theme</vt:lpstr>
      <vt:lpstr>Research Presentation/Final Presentation  By Tremaine Walker 12/11/2024</vt:lpstr>
      <vt:lpstr>PowerPoint Presentation</vt:lpstr>
      <vt:lpstr>PRE-PLANNING/ Salary Cap</vt:lpstr>
      <vt:lpstr>TOOLS</vt:lpstr>
      <vt:lpstr>PC CASE</vt:lpstr>
      <vt:lpstr>Motherboard</vt:lpstr>
      <vt:lpstr>CPU/ CPU Cooler</vt:lpstr>
      <vt:lpstr>Ram (Random Access Memory)</vt:lpstr>
      <vt:lpstr>SSD (SOLID STATE DRIVE)</vt:lpstr>
      <vt:lpstr>GRAPHICS CARD</vt:lpstr>
      <vt:lpstr>Power Supply</vt:lpstr>
      <vt:lpstr>WI-FI CARD</vt:lpstr>
      <vt:lpstr>BUILDING THE RIG</vt:lpstr>
      <vt:lpstr>Citations  Burek, John. “How to Build a PC: The Ultimate Beginner’s Guide.” PCMAG, 26 May 2024, www.pcmag.com/how-to/how-to-build-a-pc-the-ultimate-beginners-guide.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lesean wallker</dc:creator>
  <cp:lastModifiedBy>lesean wallker</cp:lastModifiedBy>
  <cp:revision>1</cp:revision>
  <dcterms:created xsi:type="dcterms:W3CDTF">2024-12-13T20:28:35Z</dcterms:created>
  <dcterms:modified xsi:type="dcterms:W3CDTF">2024-12-13T23:54:18Z</dcterms:modified>
</cp:coreProperties>
</file>